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9" r:id="rId3"/>
    <p:sldId id="291" r:id="rId4"/>
    <p:sldId id="290" r:id="rId5"/>
    <p:sldId id="281" r:id="rId6"/>
    <p:sldId id="288" r:id="rId7"/>
    <p:sldId id="282" r:id="rId8"/>
    <p:sldId id="283" r:id="rId9"/>
    <p:sldId id="256" r:id="rId10"/>
    <p:sldId id="257" r:id="rId11"/>
    <p:sldId id="287" r:id="rId12"/>
    <p:sldId id="261" r:id="rId13"/>
    <p:sldId id="264" r:id="rId14"/>
    <p:sldId id="276" r:id="rId15"/>
    <p:sldId id="279" r:id="rId16"/>
    <p:sldId id="275" r:id="rId17"/>
    <p:sldId id="267" r:id="rId18"/>
    <p:sldId id="272" r:id="rId19"/>
    <p:sldId id="280" r:id="rId20"/>
    <p:sldId id="274" r:id="rId21"/>
  </p:sldIdLst>
  <p:sldSz cx="12192000" cy="6858000"/>
  <p:notesSz cx="6858000" cy="9144000"/>
  <p:embeddedFontLst>
    <p:embeddedFont>
      <p:font typeface="Argon" panose="020B0604020202020204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Givonic" panose="020B0604020202020204" charset="0"/>
      <p:regular r:id="rId33"/>
    </p:embeddedFont>
    <p:embeddedFont>
      <p:font typeface="Roboto Condensed" panose="020B060402020202020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498"/>
    <a:srgbClr val="FFB7B7"/>
    <a:srgbClr val="FFD9FA"/>
    <a:srgbClr val="A4C92C"/>
    <a:srgbClr val="F2D130"/>
    <a:srgbClr val="54B8F2"/>
    <a:srgbClr val="FFFFFF"/>
    <a:srgbClr val="F2541F"/>
    <a:srgbClr val="C5D0FF"/>
    <a:srgbClr val="BEF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font" Target="fonts/font13.fntdata"/><Relationship Id="rId36" Type="http://schemas.openxmlformats.org/officeDocument/2006/relationships/font" Target="fonts/font12.fntdata"/><Relationship Id="rId35" Type="http://schemas.openxmlformats.org/officeDocument/2006/relationships/font" Target="fonts/font11.fntdata"/><Relationship Id="rId34" Type="http://schemas.openxmlformats.org/officeDocument/2006/relationships/font" Target="fonts/font10.fntdata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4.wdp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hdphoto" Target="../media/image24.wdp"/><Relationship Id="rId4" Type="http://schemas.openxmlformats.org/officeDocument/2006/relationships/image" Target="../media/image23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7.jpe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16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9" Type="http://schemas.microsoft.com/office/2007/relationships/media" Target="../media/media4.mp4"/><Relationship Id="rId8" Type="http://schemas.openxmlformats.org/officeDocument/2006/relationships/video" Target="NULL" TargetMode="External"/><Relationship Id="rId7" Type="http://schemas.openxmlformats.org/officeDocument/2006/relationships/image" Target="../media/image4.png"/><Relationship Id="rId6" Type="http://schemas.microsoft.com/office/2007/relationships/media" Target="../media/media3.mp4"/><Relationship Id="rId5" Type="http://schemas.openxmlformats.org/officeDocument/2006/relationships/video" Target="../media/media3.mp4"/><Relationship Id="rId4" Type="http://schemas.openxmlformats.org/officeDocument/2006/relationships/image" Target="../media/image3.png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6.png"/><Relationship Id="rId11" Type="http://schemas.microsoft.com/office/2007/relationships/media" Target="../media/media5.mp4"/><Relationship Id="rId10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6.mp4"/><Relationship Id="rId1" Type="http://schemas.openxmlformats.org/officeDocument/2006/relationships/video" Target="NUL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.sv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phant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706713" y="2407485"/>
            <a:ext cx="7326718" cy="2043030"/>
            <a:chOff x="3536706" y="2368437"/>
            <a:chExt cx="7326718" cy="2043030"/>
          </a:xfrm>
        </p:grpSpPr>
        <p:pic>
          <p:nvPicPr>
            <p:cNvPr id="2050" name="Picture 2" descr="https://img.freepik.com/premium-vector/vector-elephant-mascot-logo-template-with-white-background_746655-1437.jp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6706" y="2446533"/>
              <a:ext cx="1964934" cy="1964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094476" y="2368437"/>
              <a:ext cx="47689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/>
                <a:t>EMCS</a:t>
              </a:r>
              <a:endParaRPr lang="en-US" sz="8000" b="1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5379573" y="3606612"/>
              <a:ext cx="455221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501640" y="3777140"/>
              <a:ext cx="4586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Elephant Monitoring &amp; Controlling System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63849" y="1840175"/>
            <a:ext cx="10575651" cy="130131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screen with a white l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3849" y="701816"/>
            <a:ext cx="84597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spc="-150" dirty="0">
                <a:latin typeface="Argon"/>
                <a:cs typeface="Argon"/>
              </a:rPr>
              <a:t>What is </a:t>
            </a:r>
            <a:r>
              <a:rPr lang="en-US" sz="3600" b="1" spc="-150" dirty="0">
                <a:ea typeface="+mn-lt"/>
                <a:cs typeface="+mn-lt"/>
              </a:rPr>
              <a:t>EMCS</a:t>
            </a:r>
            <a:r>
              <a:rPr lang="en-US" sz="3600" spc="-150" dirty="0">
                <a:ea typeface="+mn-lt"/>
                <a:cs typeface="+mn-lt"/>
              </a:rPr>
              <a:t>  ?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4975" y="1938924"/>
            <a:ext cx="10278981" cy="9679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ea typeface="+mn-lt"/>
                <a:cs typeface="+mn-lt"/>
              </a:rPr>
              <a:t>EMCS</a:t>
            </a:r>
            <a:r>
              <a:rPr lang="en-US" sz="2000" dirty="0">
                <a:ea typeface="+mn-lt"/>
                <a:cs typeface="+mn-lt"/>
              </a:rPr>
              <a:t> is a</a:t>
            </a:r>
            <a:r>
              <a:rPr lang="en-US" sz="2000" dirty="0">
                <a:latin typeface="Calibri"/>
                <a:cs typeface="Calibri"/>
              </a:rPr>
              <a:t>  supervising system that looks out for the wild elephant invasion and swiftly alerts the villagers of the incoming danger.</a:t>
            </a:r>
            <a:endParaRPr lang="en-US" sz="2000" dirty="0">
              <a:latin typeface="Calibri"/>
              <a:ea typeface="Inter" panose="02000503000000020004" pitchFamily="2" charset="0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6459" y="4400080"/>
            <a:ext cx="4946753" cy="1041870"/>
          </a:xfrm>
          <a:prstGeom prst="rect">
            <a:avLst/>
          </a:prstGeom>
          <a:solidFill>
            <a:srgbClr val="FFD9FA">
              <a:alpha val="3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36673" y="4498495"/>
            <a:ext cx="366061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Givonic"/>
                <a:ea typeface="Inter" panose="02000503000000020004" pitchFamily="2" charset="0"/>
                <a:cs typeface="Argon"/>
              </a:rPr>
              <a:t>It uses the combination of IOT and ML technologies and works as a unit.</a:t>
            </a:r>
            <a:endParaRPr lang="en-US" dirty="0">
              <a:latin typeface="Givonic" pitchFamily="2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29299" y="4379986"/>
            <a:ext cx="5636241" cy="1041870"/>
          </a:xfrm>
          <a:prstGeom prst="rect">
            <a:avLst/>
          </a:prstGeom>
          <a:solidFill>
            <a:srgbClr val="FFD9FA">
              <a:alpha val="3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47679" y="4439256"/>
            <a:ext cx="451786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Givonic"/>
                <a:ea typeface="Inter" panose="02000503000000020004" pitchFamily="2" charset="0"/>
                <a:cs typeface="Argon"/>
              </a:rPr>
              <a:t>It facilitates authorities to analyze the collected data for future reference.</a:t>
            </a:r>
            <a:endParaRPr lang="en-US" dirty="0">
              <a:latin typeface="Givonic"/>
              <a:ea typeface="Inter" panose="02000503000000020004" pitchFamily="2" charset="0"/>
              <a:cs typeface="Argon"/>
            </a:endParaRPr>
          </a:p>
        </p:txBody>
      </p:sp>
      <p:pic>
        <p:nvPicPr>
          <p:cNvPr id="16" name="Picture 15" descr="A yellow bell with a red circle and a numb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46" y="4572393"/>
            <a:ext cx="622300" cy="622300"/>
          </a:xfrm>
          <a:prstGeom prst="rect">
            <a:avLst/>
          </a:prstGeom>
        </p:spPr>
      </p:pic>
      <p:pic>
        <p:nvPicPr>
          <p:cNvPr id="18" name="Picture 17" descr="A blue and white arrow pointing to a blue circl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518" y="4439256"/>
            <a:ext cx="763943" cy="763943"/>
          </a:xfrm>
          <a:prstGeom prst="rect">
            <a:avLst/>
          </a:prstGeom>
        </p:spPr>
      </p:pic>
      <p:pic>
        <p:nvPicPr>
          <p:cNvPr id="15" name="Picture 2" descr="https://img.freepik.com/premium-vector/vector-elephant-mascot-logo-template-with-white-background_746655-1437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063" y="225772"/>
            <a:ext cx="928953" cy="95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white l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9069" y="604108"/>
            <a:ext cx="81231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spc="-150" dirty="0">
                <a:latin typeface="Argon"/>
                <a:ea typeface="Inter" panose="02000503000000020004" pitchFamily="2" charset="0"/>
                <a:cs typeface="Argon"/>
              </a:rPr>
              <a:t>How Feasible Our System is?</a:t>
            </a:r>
            <a:endParaRPr lang="en-US" sz="3600" b="1" spc="-150" dirty="0">
              <a:latin typeface="Argon" panose="020B0204030202020204" pitchFamily="34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3361" y="1840175"/>
            <a:ext cx="3155675" cy="18650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4281" y="1867391"/>
            <a:ext cx="3163806" cy="508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Givonic"/>
                <a:cs typeface="Argon"/>
              </a:rPr>
              <a:t>Technical Feasibility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89736" y="1802075"/>
            <a:ext cx="3155675" cy="19031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20601" y="1805129"/>
            <a:ext cx="3121683" cy="5080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Givonic"/>
                <a:cs typeface="Argon"/>
              </a:rPr>
              <a:t>Economical Feasibility</a:t>
            </a:r>
            <a:endParaRPr lang="en-US" dirty="0">
              <a:cs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10236" y="3999175"/>
            <a:ext cx="3155675" cy="18650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06413" y="4052282"/>
            <a:ext cx="3153060" cy="5080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Givonic"/>
                <a:cs typeface="Argon"/>
              </a:rPr>
              <a:t>Operational Feasibility</a:t>
            </a:r>
            <a:endParaRPr lang="en-US" dirty="0">
              <a:cs typeface="Calibri"/>
            </a:endParaRPr>
          </a:p>
        </p:txBody>
      </p:sp>
      <p:pic>
        <p:nvPicPr>
          <p:cNvPr id="3" name="Picture 2" descr="A purple and black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8" y="2476498"/>
            <a:ext cx="1104903" cy="1092203"/>
          </a:xfrm>
          <a:prstGeom prst="rect">
            <a:avLst/>
          </a:prstGeom>
        </p:spPr>
      </p:pic>
      <p:pic>
        <p:nvPicPr>
          <p:cNvPr id="4" name="Picture 3" descr="A money bag and a coin with a dollar sign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0" y="2463800"/>
            <a:ext cx="1053629" cy="1066800"/>
          </a:xfrm>
          <a:prstGeom prst="rect">
            <a:avLst/>
          </a:prstGeom>
        </p:spPr>
      </p:pic>
      <p:pic>
        <p:nvPicPr>
          <p:cNvPr id="6" name="Picture 5" descr="A blue and white gears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4635500"/>
            <a:ext cx="927100" cy="952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05059" y="3993680"/>
            <a:ext cx="3156053" cy="1854670"/>
          </a:xfrm>
          <a:prstGeom prst="rect">
            <a:avLst/>
          </a:prstGeom>
          <a:solidFill>
            <a:srgbClr val="FFD9FA">
              <a:alpha val="3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02218" y="4001481"/>
            <a:ext cx="3162025" cy="5530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Givonic"/>
                <a:cs typeface="Argon"/>
              </a:rPr>
              <a:t>Legal Feasibility</a:t>
            </a:r>
            <a:endParaRPr lang="en-US" sz="2000">
              <a:cs typeface="Calibri"/>
            </a:endParaRPr>
          </a:p>
        </p:txBody>
      </p:sp>
      <p:pic>
        <p:nvPicPr>
          <p:cNvPr id="10" name="Picture 9" descr="A blue and grey podium with a globe on it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412" y="4629712"/>
            <a:ext cx="875176" cy="875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93393" y="1272685"/>
            <a:ext cx="3219175" cy="10395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535" y="435599"/>
            <a:ext cx="7578213" cy="952398"/>
          </a:xfrm>
        </p:spPr>
        <p:txBody>
          <a:bodyPr>
            <a:normAutofit/>
          </a:bodyPr>
          <a:lstStyle/>
          <a:p>
            <a:r>
              <a:rPr lang="en-US" sz="3600" b="1" spc="-150" dirty="0">
                <a:latin typeface="Argon"/>
                <a:ea typeface="Inter" panose="02000503000000020004" pitchFamily="2" charset="0"/>
                <a:cs typeface="Argon"/>
              </a:rPr>
              <a:t>SWOT Analysis .</a:t>
            </a:r>
            <a:endParaRPr lang="en-US" sz="3600" b="1" spc="-150" dirty="0">
              <a:latin typeface="Argon"/>
              <a:ea typeface="Inter" panose="02000503000000020004" pitchFamily="2" charset="0"/>
              <a:cs typeface="Arg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5645" y="1768274"/>
            <a:ext cx="3656371" cy="4456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Givonic"/>
              </a:rPr>
              <a:t>Strength</a:t>
            </a:r>
            <a:endParaRPr lang="en-US" sz="2200" dirty="0">
              <a:latin typeface="Givonic"/>
            </a:endParaRPr>
          </a:p>
        </p:txBody>
      </p:sp>
      <p:pic>
        <p:nvPicPr>
          <p:cNvPr id="13" name="Picture 12" descr="A black screen with a white l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050361" y="1421075"/>
            <a:ext cx="3219175" cy="10395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"/>
          <p:cNvSpPr txBox="1"/>
          <p:nvPr/>
        </p:nvSpPr>
        <p:spPr>
          <a:xfrm>
            <a:off x="8223045" y="1717474"/>
            <a:ext cx="3656371" cy="4456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pitchFamily="34" charset="0"/>
              <a:buNone/>
            </a:pPr>
            <a:r>
              <a:rPr lang="en-US" sz="2200" dirty="0">
                <a:latin typeface="Givonic"/>
              </a:rPr>
              <a:t>Opportunity</a:t>
            </a:r>
            <a:endParaRPr lang="en-US" dirty="0" err="1"/>
          </a:p>
        </p:txBody>
      </p:sp>
      <p:sp>
        <p:nvSpPr>
          <p:cNvPr id="25" name="Rectangle 24"/>
          <p:cNvSpPr/>
          <p:nvPr/>
        </p:nvSpPr>
        <p:spPr>
          <a:xfrm>
            <a:off x="1094061" y="3808675"/>
            <a:ext cx="3219175" cy="10395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ontent Placeholder 2"/>
          <p:cNvSpPr txBox="1"/>
          <p:nvPr/>
        </p:nvSpPr>
        <p:spPr>
          <a:xfrm>
            <a:off x="2508045" y="4117774"/>
            <a:ext cx="3656371" cy="4456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pitchFamily="34" charset="0"/>
              <a:buNone/>
            </a:pPr>
            <a:r>
              <a:rPr lang="en-US" sz="2200" dirty="0">
                <a:latin typeface="Givonic"/>
              </a:rPr>
              <a:t>Weakness</a:t>
            </a:r>
            <a:endParaRPr lang="en-US" sz="2200" dirty="0">
              <a:latin typeface="Givonic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90061" y="3757875"/>
            <a:ext cx="3219175" cy="10395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ontent Placeholder 2"/>
          <p:cNvSpPr txBox="1"/>
          <p:nvPr/>
        </p:nvSpPr>
        <p:spPr>
          <a:xfrm>
            <a:off x="8362745" y="4054273"/>
            <a:ext cx="3656371" cy="4456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pitchFamily="34" charset="0"/>
              <a:buNone/>
            </a:pPr>
            <a:r>
              <a:rPr lang="en-US" sz="2200" dirty="0">
                <a:latin typeface="Givonic"/>
              </a:rPr>
              <a:t>Threat</a:t>
            </a:r>
            <a:endParaRPr lang="en-US" dirty="0" err="1"/>
          </a:p>
        </p:txBody>
      </p:sp>
      <p:pic>
        <p:nvPicPr>
          <p:cNvPr id="30" name="Picture 29" descr="A hand holding a barbell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574800"/>
            <a:ext cx="736600" cy="736600"/>
          </a:xfrm>
          <a:prstGeom prst="rect">
            <a:avLst/>
          </a:prstGeom>
        </p:spPr>
      </p:pic>
      <p:pic>
        <p:nvPicPr>
          <p:cNvPr id="31" name="Picture 30" descr="A clipboard with a pen and check marks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1587500"/>
            <a:ext cx="698500" cy="698500"/>
          </a:xfrm>
          <a:prstGeom prst="rect">
            <a:avLst/>
          </a:prstGeom>
        </p:spPr>
      </p:pic>
      <p:pic>
        <p:nvPicPr>
          <p:cNvPr id="32" name="Picture 31" descr="A logo of a chain link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45" y="3943345"/>
            <a:ext cx="736609" cy="749309"/>
          </a:xfrm>
          <a:prstGeom prst="rect">
            <a:avLst/>
          </a:prstGeom>
        </p:spPr>
      </p:pic>
      <p:pic>
        <p:nvPicPr>
          <p:cNvPr id="33" name="Picture 32" descr="A yellow triangle with a skull in the middle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00" y="3937000"/>
            <a:ext cx="647700" cy="685800"/>
          </a:xfrm>
          <a:prstGeom prst="rect">
            <a:avLst/>
          </a:prstGeom>
        </p:spPr>
      </p:pic>
      <p:pic>
        <p:nvPicPr>
          <p:cNvPr id="34" name="Picture 33" descr="A white background with black dots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746" y="2605088"/>
            <a:ext cx="10191750" cy="1038225"/>
          </a:xfrm>
          <a:prstGeom prst="rect">
            <a:avLst/>
          </a:prstGeom>
        </p:spPr>
      </p:pic>
      <p:pic>
        <p:nvPicPr>
          <p:cNvPr id="35" name="Picture 34" descr="A white background with black dots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475" y="4987925"/>
            <a:ext cx="9404350" cy="109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93271" y="399727"/>
            <a:ext cx="10237596" cy="828998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89261" y="1865575"/>
            <a:ext cx="3056081" cy="2245381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0" y="630270"/>
            <a:ext cx="10910304" cy="95239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spc="-150" dirty="0">
                <a:latin typeface="Argon"/>
                <a:cs typeface="Argon"/>
              </a:rPr>
              <a:t>Sustainable Development Goals that our project meets</a:t>
            </a:r>
            <a:br>
              <a:rPr lang="en-US" sz="2800" b="1" i="0" dirty="0">
                <a:effectLst/>
                <a:latin typeface="Roboto Condensed" panose="02000000000000000000" pitchFamily="2" charset="0"/>
              </a:rPr>
            </a:br>
            <a:endParaRPr lang="en-US" sz="2800" b="1" spc="-150">
              <a:latin typeface="Argon" panose="020B0204030202020204" pitchFamily="34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pic>
        <p:nvPicPr>
          <p:cNvPr id="13" name="Picture 12" descr="A black screen with a white l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1645" y="1984174"/>
            <a:ext cx="2913087" cy="175907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2400" dirty="0">
                <a:latin typeface="Givonic"/>
              </a:rPr>
              <a:t>09. Industry, Innovation and Infrastructure</a:t>
            </a:r>
            <a:endParaRPr lang="en-US" sz="2400">
              <a:cs typeface="Calibri"/>
            </a:endParaRPr>
          </a:p>
        </p:txBody>
      </p:sp>
      <p:pic>
        <p:nvPicPr>
          <p:cNvPr id="19" name="Picture 18" descr="A red and black machine with a gea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53" y="3140243"/>
            <a:ext cx="826168" cy="83352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73334" y="3738491"/>
            <a:ext cx="3085145" cy="2248723"/>
            <a:chOff x="8534255" y="1863570"/>
            <a:chExt cx="3085145" cy="2248723"/>
          </a:xfrm>
        </p:grpSpPr>
        <p:sp>
          <p:nvSpPr>
            <p:cNvPr id="9" name="Rectangle 8"/>
            <p:cNvSpPr/>
            <p:nvPr/>
          </p:nvSpPr>
          <p:spPr>
            <a:xfrm>
              <a:off x="8534255" y="1863570"/>
              <a:ext cx="2915713" cy="224872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ntent Placeholder 2"/>
            <p:cNvSpPr txBox="1"/>
            <p:nvPr/>
          </p:nvSpPr>
          <p:spPr>
            <a:xfrm>
              <a:off x="8620755" y="1918001"/>
              <a:ext cx="2998645" cy="98704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8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dirty="0">
                  <a:latin typeface="Givonic"/>
                </a:rPr>
                <a:t>11. </a:t>
              </a:r>
              <a:r>
                <a:rPr lang="en-US" sz="2400" dirty="0">
                  <a:ea typeface="+mn-lt"/>
                  <a:cs typeface="+mn-lt"/>
                </a:rPr>
                <a:t>Sustainable cities and communities</a:t>
              </a:r>
              <a:endParaRPr lang="en-US" sz="2400" dirty="0">
                <a:latin typeface="Givonic"/>
              </a:endParaRPr>
            </a:p>
          </p:txBody>
        </p:sp>
        <p:pic>
          <p:nvPicPr>
            <p:cNvPr id="20" name="Picture 19" descr="A colorful buildings on a black background&#10;&#10;Description automatically generat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7242" y="3188369"/>
              <a:ext cx="736600" cy="73660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847787" y="1743923"/>
            <a:ext cx="3236555" cy="2228670"/>
            <a:chOff x="4539102" y="3017265"/>
            <a:chExt cx="3236555" cy="2228670"/>
          </a:xfrm>
        </p:grpSpPr>
        <p:sp>
          <p:nvSpPr>
            <p:cNvPr id="14" name="Rectangle 13"/>
            <p:cNvSpPr/>
            <p:nvPr/>
          </p:nvSpPr>
          <p:spPr>
            <a:xfrm>
              <a:off x="4539102" y="3017265"/>
              <a:ext cx="3236555" cy="222867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ntent Placeholder 2"/>
            <p:cNvSpPr txBox="1"/>
            <p:nvPr/>
          </p:nvSpPr>
          <p:spPr>
            <a:xfrm>
              <a:off x="4645655" y="3212063"/>
              <a:ext cx="3048777" cy="4456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8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8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dirty="0">
                  <a:latin typeface="Givonic"/>
                  <a:cs typeface="Calibri"/>
                </a:rPr>
                <a:t>16. </a:t>
              </a:r>
              <a:r>
                <a:rPr lang="en-US" sz="2400" dirty="0">
                  <a:cs typeface="Calibri"/>
                </a:rPr>
                <a:t>Peace, Justice and Strong Institutions</a:t>
              </a:r>
              <a:endParaRPr lang="en-US" dirty="0">
                <a:cs typeface="Calibri"/>
              </a:endParaRPr>
            </a:p>
          </p:txBody>
        </p:sp>
        <p:pic>
          <p:nvPicPr>
            <p:cNvPr id="21" name="Picture 20" descr="A person and person with a megaphone&#10;&#10;Description automatically generated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0163" y="4342063"/>
              <a:ext cx="723900" cy="7366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2644351"/>
            <a:ext cx="10846109" cy="1770331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212" y="596623"/>
            <a:ext cx="6162368" cy="775417"/>
          </a:xfrm>
        </p:spPr>
        <p:txBody>
          <a:bodyPr>
            <a:normAutofit/>
          </a:bodyPr>
          <a:lstStyle/>
          <a:p>
            <a:r>
              <a:rPr lang="en-US" sz="3600" b="1" spc="-150" dirty="0">
                <a:latin typeface="Argon"/>
                <a:cs typeface="Argon"/>
              </a:rPr>
              <a:t>Market Size</a:t>
            </a:r>
            <a:endParaRPr lang="en-US" sz="3600" b="1" spc="-150">
              <a:latin typeface="Argon"/>
              <a:cs typeface="Arg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1317" y="2644351"/>
            <a:ext cx="9566787" cy="182214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sz="2000" dirty="0">
                <a:latin typeface="Givonic"/>
              </a:rPr>
              <a:t>Targeted towards communities and village with a high population and there is a need for such a product due to increasing human-elephant conflicts, the potential market size could be significant.</a:t>
            </a:r>
            <a:endParaRPr lang="en-US" sz="2000" dirty="0">
              <a:latin typeface="Givon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13" y="2134245"/>
            <a:ext cx="967146" cy="967146"/>
          </a:xfrm>
          <a:prstGeom prst="rect">
            <a:avLst/>
          </a:prstGeom>
        </p:spPr>
      </p:pic>
      <p:pic>
        <p:nvPicPr>
          <p:cNvPr id="7" name="Picture 6" descr="A black screen with a white lin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2531" y="699965"/>
            <a:ext cx="5599470" cy="5608434"/>
          </a:xfrm>
          <a:prstGeom prst="rect">
            <a:avLst/>
          </a:prstGeom>
        </p:spPr>
      </p:pic>
      <p:pic>
        <p:nvPicPr>
          <p:cNvPr id="5" name="Picture 4" descr="A black screen with a white lin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9069" y="604108"/>
            <a:ext cx="950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latin typeface="Argon" panose="020B0204030202020204" pitchFamily="34" charset="0"/>
                <a:ea typeface="Inter" panose="02000503000000020004" pitchFamily="2" charset="0"/>
                <a:cs typeface="Argon" panose="020B0204030202020204" pitchFamily="34" charset="0"/>
              </a:rPr>
              <a:t>Business Model</a:t>
            </a:r>
            <a:endParaRPr lang="en-US" sz="3600" b="1" spc="-150" dirty="0">
              <a:latin typeface="Argon" panose="020B0204030202020204" pitchFamily="34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6371" y="2014189"/>
            <a:ext cx="6090106" cy="2766225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4054" y="2221027"/>
            <a:ext cx="6056024" cy="23546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Givonic"/>
                <a:cs typeface="Argon"/>
              </a:rPr>
              <a:t>Our platform would be community supported &amp; community oriented. It would not be generating any active revenue. But we will be selling our project as a package, and charge some amount for </a:t>
            </a:r>
            <a:r>
              <a:rPr lang="en-US" sz="2000" dirty="0">
                <a:solidFill>
                  <a:srgbClr val="000000"/>
                </a:solidFill>
                <a:latin typeface="Givonic"/>
                <a:ea typeface="+mn-lt"/>
                <a:cs typeface="Argon"/>
              </a:rPr>
              <a:t>maintenance.</a:t>
            </a:r>
            <a:endParaRPr lang="en-US" dirty="0" err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white l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89069" y="793239"/>
            <a:ext cx="5649832" cy="813551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25995" y="892175"/>
            <a:ext cx="65350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latin typeface="Givonic"/>
                <a:ea typeface="Inter" panose="02000503000000020004" pitchFamily="2" charset="0"/>
                <a:cs typeface="Argon"/>
              </a:rPr>
              <a:t>Technologies used</a:t>
            </a:r>
            <a:endParaRPr lang="en-US" sz="3600" b="1" dirty="0">
              <a:latin typeface="Givonic" pitchFamily="2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73" y="894849"/>
            <a:ext cx="559970" cy="5599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073" y="1926640"/>
            <a:ext cx="9873600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Givonic" pitchFamily="2" charset="0"/>
                <a:ea typeface="Inter" panose="02000503000000020004" pitchFamily="2" charset="0"/>
                <a:cs typeface="Argon" panose="020B0204030202020204" pitchFamily="34" charset="0"/>
              </a:rPr>
              <a:t>Following Tech &amp; Development Environments which would be used on our project.</a:t>
            </a:r>
            <a:endParaRPr lang="en-US" dirty="0">
              <a:latin typeface="Givonic" pitchFamily="2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620210" y="2949742"/>
            <a:ext cx="6521811" cy="1289385"/>
            <a:chOff x="1206500" y="2699084"/>
            <a:chExt cx="6521811" cy="1289385"/>
          </a:xfrm>
        </p:grpSpPr>
        <p:pic>
          <p:nvPicPr>
            <p:cNvPr id="2" name="Picture 1" descr="File:Python-logo-notext.svg - Wikipedi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500" y="2865838"/>
              <a:ext cx="863599" cy="961224"/>
            </a:xfrm>
            <a:prstGeom prst="rect">
              <a:avLst/>
            </a:prstGeom>
          </p:spPr>
        </p:pic>
        <p:pic>
          <p:nvPicPr>
            <p:cNvPr id="10" name="Picture 9" descr="Ultralytics (@ultralytics) / X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616" y="2789990"/>
              <a:ext cx="927100" cy="952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791952" y="2931750"/>
              <a:ext cx="928438" cy="844104"/>
            </a:xfrm>
            <a:prstGeom prst="rect">
              <a:avLst/>
            </a:prstGeom>
          </p:spPr>
        </p:pic>
        <p:pic>
          <p:nvPicPr>
            <p:cNvPr id="11" name="Picture 10" descr="raspberry pi&quot; Icon - Download for free – Iconduck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05400" y="2699084"/>
              <a:ext cx="1289385" cy="1289385"/>
            </a:xfrm>
            <a:prstGeom prst="rect">
              <a:avLst/>
            </a:prstGeom>
          </p:spPr>
        </p:pic>
        <p:pic>
          <p:nvPicPr>
            <p:cNvPr id="15" name="Picture 14" descr="cctv camera security symbol line icon, Vector Illustration Stock Vector  Image &amp; Art - Alamy"/>
            <p:cNvPicPr>
              <a:picLocks noChangeAspect="1"/>
            </p:cNvPicPr>
            <p:nvPr/>
          </p:nvPicPr>
          <p:blipFill rotWithShape="1">
            <a:blip r:embed="rId7"/>
            <a:srcRect l="312" r="-781" b="11765"/>
            <a:stretch>
              <a:fillRect/>
            </a:stretch>
          </p:blipFill>
          <p:spPr>
            <a:xfrm>
              <a:off x="6432882" y="2744494"/>
              <a:ext cx="1295429" cy="119910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7661" y="1789375"/>
            <a:ext cx="9942704" cy="7093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535" y="435599"/>
            <a:ext cx="7578213" cy="952398"/>
          </a:xfrm>
        </p:spPr>
        <p:txBody>
          <a:bodyPr>
            <a:normAutofit/>
          </a:bodyPr>
          <a:lstStyle/>
          <a:p>
            <a:r>
              <a:rPr lang="en-US" sz="3600" b="1" spc="-150" dirty="0">
                <a:latin typeface="Argon"/>
                <a:ea typeface="Inter" panose="02000503000000020004" pitchFamily="2" charset="0"/>
                <a:cs typeface="Argon"/>
              </a:rPr>
              <a:t>Scalability and future plan.</a:t>
            </a:r>
            <a:endParaRPr lang="en-US" sz="3600" b="1" spc="-150" dirty="0">
              <a:latin typeface="Argon"/>
              <a:ea typeface="Inter" panose="02000503000000020004" pitchFamily="2" charset="0"/>
              <a:cs typeface="Arg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345" y="1958774"/>
            <a:ext cx="9193571" cy="4456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Integration of new technologies (sensors) for accurate detection</a:t>
            </a:r>
            <a:endParaRPr lang="en-US" dirty="0"/>
          </a:p>
        </p:txBody>
      </p:sp>
      <p:pic>
        <p:nvPicPr>
          <p:cNvPr id="13" name="Picture 12" descr="A black screen with a white l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7661" y="2881575"/>
            <a:ext cx="9942704" cy="7093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/>
          <p:cNvSpPr txBox="1"/>
          <p:nvPr/>
        </p:nvSpPr>
        <p:spPr>
          <a:xfrm>
            <a:off x="1009445" y="3063674"/>
            <a:ext cx="9659735" cy="4456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Regional expansion in other affected communities with the success of pilot project</a:t>
            </a:r>
            <a:endParaRPr lang="en-US" sz="2200" dirty="0"/>
          </a:p>
        </p:txBody>
      </p:sp>
      <p:sp>
        <p:nvSpPr>
          <p:cNvPr id="7" name="Rectangle 6"/>
          <p:cNvSpPr/>
          <p:nvPr/>
        </p:nvSpPr>
        <p:spPr>
          <a:xfrm>
            <a:off x="725761" y="3935675"/>
            <a:ext cx="9906845" cy="7093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/>
          <p:cNvSpPr txBox="1"/>
          <p:nvPr/>
        </p:nvSpPr>
        <p:spPr>
          <a:xfrm>
            <a:off x="1047545" y="4117773"/>
            <a:ext cx="9193571" cy="4456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Continuous Data training for mor advance elephant detection model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white l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9068" y="969415"/>
            <a:ext cx="53069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-300" dirty="0">
                <a:latin typeface="Argon" panose="020B0204030202020204" pitchFamily="34" charset="0"/>
                <a:ea typeface="Inter" panose="02000503000000020004" pitchFamily="2" charset="0"/>
                <a:cs typeface="Argon" panose="020B0204030202020204" pitchFamily="34" charset="0"/>
              </a:rPr>
              <a:t>Thank You 🙏</a:t>
            </a:r>
            <a:endParaRPr lang="en-US" sz="6000" b="1" spc="-300" dirty="0">
              <a:latin typeface="Argon" panose="020B0204030202020204" pitchFamily="34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2420" y="1974234"/>
            <a:ext cx="624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ivonic" pitchFamily="2" charset="0"/>
                <a:ea typeface="Inter" panose="02000503000000020004" pitchFamily="2" charset="0"/>
                <a:cs typeface="Argon" panose="020B0204030202020204" pitchFamily="34" charset="0"/>
              </a:rPr>
              <a:t>From </a:t>
            </a:r>
            <a:r>
              <a:rPr lang="en-US" sz="3200" dirty="0" err="1">
                <a:latin typeface="Givonic" pitchFamily="2" charset="0"/>
                <a:ea typeface="Inter" panose="02000503000000020004" pitchFamily="2" charset="0"/>
                <a:cs typeface="Argon" panose="020B0204030202020204" pitchFamily="34" charset="0"/>
              </a:rPr>
              <a:t>Mechi</a:t>
            </a:r>
            <a:r>
              <a:rPr lang="en-US" sz="3200" dirty="0">
                <a:latin typeface="Givonic" pitchFamily="2" charset="0"/>
                <a:ea typeface="Inter" panose="02000503000000020004" pitchFamily="2" charset="0"/>
                <a:cs typeface="Argon" panose="020B0204030202020204" pitchFamily="34" charset="0"/>
              </a:rPr>
              <a:t> Mavericks ⭐</a:t>
            </a:r>
            <a:endParaRPr lang="en-US" sz="3200" dirty="0">
              <a:latin typeface="Givonic" pitchFamily="2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pic>
        <p:nvPicPr>
          <p:cNvPr id="4" name="Picture 3" descr="A logo with purple and blue colors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413" y="830263"/>
            <a:ext cx="4778375" cy="3673475"/>
          </a:xfrm>
          <a:prstGeom prst="rect">
            <a:avLst/>
          </a:prstGeom>
        </p:spPr>
      </p:pic>
      <p:sp>
        <p:nvSpPr>
          <p:cNvPr id="10" name="Freeform 5"/>
          <p:cNvSpPr/>
          <p:nvPr/>
        </p:nvSpPr>
        <p:spPr>
          <a:xfrm>
            <a:off x="3406202" y="5242153"/>
            <a:ext cx="2279271" cy="753735"/>
          </a:xfrm>
          <a:custGeom>
            <a:avLst/>
            <a:gdLst/>
            <a:ahLst/>
            <a:cxnLst/>
            <a:rect l="l" t="t" r="r" b="b"/>
            <a:pathLst>
              <a:path w="2362755" h="680447">
                <a:moveTo>
                  <a:pt x="0" y="0"/>
                </a:moveTo>
                <a:lnTo>
                  <a:pt x="2362755" y="0"/>
                </a:lnTo>
                <a:lnTo>
                  <a:pt x="2362755" y="680447"/>
                </a:lnTo>
                <a:lnTo>
                  <a:pt x="0" y="680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6" descr="A black background with blue text  Description automatically generated"/>
          <p:cNvSpPr/>
          <p:nvPr/>
        </p:nvSpPr>
        <p:spPr>
          <a:xfrm>
            <a:off x="9155860" y="5244954"/>
            <a:ext cx="2075470" cy="754647"/>
          </a:xfrm>
          <a:custGeom>
            <a:avLst/>
            <a:gdLst/>
            <a:ahLst/>
            <a:cxnLst/>
            <a:rect l="l" t="t" r="r" b="b"/>
            <a:pathLst>
              <a:path w="2151489" h="681270">
                <a:moveTo>
                  <a:pt x="0" y="0"/>
                </a:moveTo>
                <a:lnTo>
                  <a:pt x="2151489" y="0"/>
                </a:lnTo>
                <a:lnTo>
                  <a:pt x="2151489" y="681270"/>
                </a:lnTo>
                <a:lnTo>
                  <a:pt x="0" y="681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6" r="-2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167063" y="5622575"/>
            <a:ext cx="1761866" cy="129389"/>
            <a:chOff x="0" y="-28575"/>
            <a:chExt cx="5336184" cy="837062"/>
          </a:xfrm>
        </p:grpSpPr>
        <p:sp>
          <p:nvSpPr>
            <p:cNvPr id="24" name="Freeform 16"/>
            <p:cNvSpPr/>
            <p:nvPr/>
          </p:nvSpPr>
          <p:spPr>
            <a:xfrm>
              <a:off x="13478" y="15865"/>
              <a:ext cx="5309231" cy="776758"/>
            </a:xfrm>
            <a:custGeom>
              <a:avLst/>
              <a:gdLst/>
              <a:ahLst/>
              <a:cxnLst/>
              <a:rect l="l" t="t" r="r" b="b"/>
              <a:pathLst>
                <a:path w="5309231" h="776758">
                  <a:moveTo>
                    <a:pt x="0" y="0"/>
                  </a:moveTo>
                  <a:lnTo>
                    <a:pt x="5309230" y="0"/>
                  </a:lnTo>
                  <a:lnTo>
                    <a:pt x="5309230" y="776758"/>
                  </a:lnTo>
                  <a:lnTo>
                    <a:pt x="0" y="7767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/>
            <p:cNvSpPr/>
            <p:nvPr/>
          </p:nvSpPr>
          <p:spPr>
            <a:xfrm>
              <a:off x="0" y="0"/>
              <a:ext cx="5336184" cy="808487"/>
            </a:xfrm>
            <a:custGeom>
              <a:avLst/>
              <a:gdLst/>
              <a:ahLst/>
              <a:cxnLst/>
              <a:rect l="l" t="t" r="r" b="b"/>
              <a:pathLst>
                <a:path w="5336184" h="808487">
                  <a:moveTo>
                    <a:pt x="13478" y="0"/>
                  </a:moveTo>
                  <a:lnTo>
                    <a:pt x="5322708" y="0"/>
                  </a:lnTo>
                  <a:cubicBezTo>
                    <a:pt x="5330121" y="0"/>
                    <a:pt x="5336184" y="7139"/>
                    <a:pt x="5336184" y="15865"/>
                  </a:cubicBezTo>
                  <a:lnTo>
                    <a:pt x="5336184" y="792623"/>
                  </a:lnTo>
                  <a:cubicBezTo>
                    <a:pt x="5336184" y="801349"/>
                    <a:pt x="5330121" y="808487"/>
                    <a:pt x="5322708" y="808487"/>
                  </a:cubicBezTo>
                  <a:lnTo>
                    <a:pt x="13478" y="808487"/>
                  </a:lnTo>
                  <a:cubicBezTo>
                    <a:pt x="6065" y="808487"/>
                    <a:pt x="0" y="801349"/>
                    <a:pt x="0" y="792623"/>
                  </a:cubicBezTo>
                  <a:lnTo>
                    <a:pt x="0" y="15865"/>
                  </a:lnTo>
                  <a:cubicBezTo>
                    <a:pt x="0" y="7139"/>
                    <a:pt x="6065" y="0"/>
                    <a:pt x="13478" y="0"/>
                  </a:cubicBezTo>
                  <a:moveTo>
                    <a:pt x="13478" y="31730"/>
                  </a:moveTo>
                  <a:lnTo>
                    <a:pt x="13478" y="15865"/>
                  </a:lnTo>
                  <a:lnTo>
                    <a:pt x="26955" y="15865"/>
                  </a:lnTo>
                  <a:lnTo>
                    <a:pt x="26955" y="792623"/>
                  </a:lnTo>
                  <a:lnTo>
                    <a:pt x="13478" y="792623"/>
                  </a:lnTo>
                  <a:lnTo>
                    <a:pt x="13478" y="776758"/>
                  </a:lnTo>
                  <a:lnTo>
                    <a:pt x="5322708" y="776758"/>
                  </a:lnTo>
                  <a:lnTo>
                    <a:pt x="5322708" y="792623"/>
                  </a:lnTo>
                  <a:lnTo>
                    <a:pt x="5309231" y="792623"/>
                  </a:lnTo>
                  <a:lnTo>
                    <a:pt x="5309231" y="15865"/>
                  </a:lnTo>
                  <a:lnTo>
                    <a:pt x="5322708" y="15865"/>
                  </a:lnTo>
                  <a:lnTo>
                    <a:pt x="5322708" y="31730"/>
                  </a:lnTo>
                  <a:lnTo>
                    <a:pt x="13478" y="31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18"/>
            <p:cNvSpPr txBox="1"/>
            <p:nvPr/>
          </p:nvSpPr>
          <p:spPr>
            <a:xfrm>
              <a:off x="0" y="-28575"/>
              <a:ext cx="5336145" cy="837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5"/>
                </a:lnSpc>
              </a:pPr>
              <a:r>
                <a:rPr lang="en-US" sz="1465" i="1" dirty="0">
                  <a:solidFill>
                    <a:srgbClr val="2F5597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BCA Batch 077</a:t>
              </a:r>
              <a:endParaRPr lang="en-US" sz="1465" i="1" dirty="0">
                <a:solidFill>
                  <a:srgbClr val="2F5597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endParaRPr>
            </a:p>
          </p:txBody>
        </p:sp>
      </p:grpSp>
      <p:sp>
        <p:nvSpPr>
          <p:cNvPr id="23" name="TextBox 20"/>
          <p:cNvSpPr txBox="1"/>
          <p:nvPr/>
        </p:nvSpPr>
        <p:spPr>
          <a:xfrm>
            <a:off x="1223286" y="5216033"/>
            <a:ext cx="1838146" cy="36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1665" b="1">
                <a:solidFill>
                  <a:srgbClr val="04329B"/>
                </a:solidFill>
                <a:latin typeface="Arimo Bold"/>
                <a:ea typeface="Arimo Bold"/>
                <a:cs typeface="Arimo Bold"/>
                <a:sym typeface="Arimo Bold"/>
              </a:rPr>
              <a:t>Santosh Bhandari</a:t>
            </a:r>
            <a:endParaRPr lang="en-US" sz="1665" b="1">
              <a:solidFill>
                <a:srgbClr val="04329B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29" y="5269654"/>
            <a:ext cx="686543" cy="742359"/>
          </a:xfrm>
          <a:prstGeom prst="roundRect">
            <a:avLst>
              <a:gd name="adj" fmla="val 3355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6" name="Group 15"/>
          <p:cNvGrpSpPr/>
          <p:nvPr/>
        </p:nvGrpSpPr>
        <p:grpSpPr>
          <a:xfrm>
            <a:off x="7231466" y="5509665"/>
            <a:ext cx="1392450" cy="424336"/>
            <a:chOff x="0" y="-38100"/>
            <a:chExt cx="5966023" cy="945822"/>
          </a:xfrm>
        </p:grpSpPr>
        <p:sp>
          <p:nvSpPr>
            <p:cNvPr id="27" name="Freeform 9"/>
            <p:cNvSpPr/>
            <p:nvPr/>
          </p:nvSpPr>
          <p:spPr>
            <a:xfrm>
              <a:off x="15610" y="12700"/>
              <a:ext cx="5934809" cy="882269"/>
            </a:xfrm>
            <a:custGeom>
              <a:avLst/>
              <a:gdLst/>
              <a:ahLst/>
              <a:cxnLst/>
              <a:rect l="l" t="t" r="r" b="b"/>
              <a:pathLst>
                <a:path w="5934809" h="882269">
                  <a:moveTo>
                    <a:pt x="0" y="0"/>
                  </a:moveTo>
                  <a:lnTo>
                    <a:pt x="5934809" y="0"/>
                  </a:lnTo>
                  <a:lnTo>
                    <a:pt x="5934809" y="882269"/>
                  </a:lnTo>
                  <a:lnTo>
                    <a:pt x="0" y="8822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0"/>
            <p:cNvSpPr/>
            <p:nvPr/>
          </p:nvSpPr>
          <p:spPr>
            <a:xfrm>
              <a:off x="0" y="0"/>
              <a:ext cx="5966023" cy="907669"/>
            </a:xfrm>
            <a:custGeom>
              <a:avLst/>
              <a:gdLst/>
              <a:ahLst/>
              <a:cxnLst/>
              <a:rect l="l" t="t" r="r" b="b"/>
              <a:pathLst>
                <a:path w="5966023" h="907669">
                  <a:moveTo>
                    <a:pt x="15610" y="0"/>
                  </a:moveTo>
                  <a:lnTo>
                    <a:pt x="5950419" y="0"/>
                  </a:lnTo>
                  <a:cubicBezTo>
                    <a:pt x="5959004" y="0"/>
                    <a:pt x="5966023" y="5715"/>
                    <a:pt x="5966023" y="12700"/>
                  </a:cubicBezTo>
                  <a:lnTo>
                    <a:pt x="5966023" y="894969"/>
                  </a:lnTo>
                  <a:cubicBezTo>
                    <a:pt x="5966023" y="901954"/>
                    <a:pt x="5959004" y="907669"/>
                    <a:pt x="5950419" y="907669"/>
                  </a:cubicBezTo>
                  <a:lnTo>
                    <a:pt x="15610" y="907669"/>
                  </a:lnTo>
                  <a:cubicBezTo>
                    <a:pt x="7024" y="907669"/>
                    <a:pt x="0" y="901954"/>
                    <a:pt x="0" y="894969"/>
                  </a:cubicBezTo>
                  <a:lnTo>
                    <a:pt x="0" y="12700"/>
                  </a:lnTo>
                  <a:cubicBezTo>
                    <a:pt x="0" y="5715"/>
                    <a:pt x="7024" y="0"/>
                    <a:pt x="15610" y="0"/>
                  </a:cubicBezTo>
                  <a:moveTo>
                    <a:pt x="15610" y="25400"/>
                  </a:moveTo>
                  <a:lnTo>
                    <a:pt x="15610" y="12700"/>
                  </a:lnTo>
                  <a:lnTo>
                    <a:pt x="31219" y="12700"/>
                  </a:lnTo>
                  <a:lnTo>
                    <a:pt x="31219" y="894969"/>
                  </a:lnTo>
                  <a:lnTo>
                    <a:pt x="15610" y="894969"/>
                  </a:lnTo>
                  <a:lnTo>
                    <a:pt x="15610" y="882269"/>
                  </a:lnTo>
                  <a:lnTo>
                    <a:pt x="5950419" y="882269"/>
                  </a:lnTo>
                  <a:lnTo>
                    <a:pt x="5950419" y="894969"/>
                  </a:lnTo>
                  <a:lnTo>
                    <a:pt x="5934809" y="894969"/>
                  </a:lnTo>
                  <a:lnTo>
                    <a:pt x="5934809" y="12700"/>
                  </a:lnTo>
                  <a:lnTo>
                    <a:pt x="5950419" y="12700"/>
                  </a:lnTo>
                  <a:lnTo>
                    <a:pt x="5950419" y="25400"/>
                  </a:lnTo>
                  <a:lnTo>
                    <a:pt x="15610" y="25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1"/>
            <p:cNvSpPr txBox="1"/>
            <p:nvPr/>
          </p:nvSpPr>
          <p:spPr>
            <a:xfrm>
              <a:off x="0" y="-38100"/>
              <a:ext cx="5965998" cy="945822"/>
            </a:xfrm>
            <a:prstGeom prst="rect">
              <a:avLst/>
            </a:prstGeom>
          </p:spPr>
          <p:txBody>
            <a:bodyPr lIns="27433" tIns="27433" rIns="27433" bIns="27433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05"/>
                </a:lnSpc>
              </a:pPr>
              <a:r>
                <a:rPr lang="en-US" sz="1420" i="1">
                  <a:solidFill>
                    <a:srgbClr val="2F5597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BCA Batch 080</a:t>
              </a:r>
              <a:endParaRPr lang="en-US" sz="1420" i="1">
                <a:solidFill>
                  <a:srgbClr val="2F5597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endParaRPr>
            </a:p>
          </p:txBody>
        </p:sp>
      </p:grpSp>
      <p:sp>
        <p:nvSpPr>
          <p:cNvPr id="19" name="TextBox 13"/>
          <p:cNvSpPr txBox="1"/>
          <p:nvPr/>
        </p:nvSpPr>
        <p:spPr>
          <a:xfrm>
            <a:off x="7173675" y="5256959"/>
            <a:ext cx="1511238" cy="333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n-US" sz="1620" b="1">
                <a:solidFill>
                  <a:srgbClr val="04329B"/>
                </a:solidFill>
                <a:latin typeface="Arimo Bold"/>
                <a:ea typeface="Arimo Bold"/>
                <a:cs typeface="Arimo Bold"/>
                <a:sym typeface="Arimo Bold"/>
              </a:rPr>
              <a:t>Sanket Siwakoti</a:t>
            </a:r>
            <a:endParaRPr lang="en-US" sz="1620" b="1">
              <a:solidFill>
                <a:srgbClr val="04329B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882" y="5256959"/>
            <a:ext cx="682811" cy="749873"/>
          </a:xfrm>
          <a:prstGeom prst="roundRect">
            <a:avLst>
              <a:gd name="adj" fmla="val 2490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9" name="Freeform 9"/>
          <p:cNvSpPr/>
          <p:nvPr/>
        </p:nvSpPr>
        <p:spPr>
          <a:xfrm>
            <a:off x="9840331" y="5797654"/>
            <a:ext cx="1315405" cy="300528"/>
          </a:xfrm>
          <a:custGeom>
            <a:avLst/>
            <a:gdLst/>
            <a:ahLst/>
            <a:cxnLst/>
            <a:rect l="l" t="t" r="r" b="b"/>
            <a:pathLst>
              <a:path w="5934809" h="882269">
                <a:moveTo>
                  <a:pt x="0" y="0"/>
                </a:moveTo>
                <a:lnTo>
                  <a:pt x="5934809" y="0"/>
                </a:lnTo>
                <a:lnTo>
                  <a:pt x="5934809" y="882269"/>
                </a:lnTo>
                <a:lnTo>
                  <a:pt x="0" y="882269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41" name="TextBox 11"/>
          <p:cNvSpPr txBox="1"/>
          <p:nvPr/>
        </p:nvSpPr>
        <p:spPr>
          <a:xfrm>
            <a:off x="9865007" y="5555266"/>
            <a:ext cx="1322317" cy="322176"/>
          </a:xfrm>
          <a:prstGeom prst="rect">
            <a:avLst/>
          </a:prstGeom>
        </p:spPr>
        <p:txBody>
          <a:bodyPr lIns="27433" tIns="27433" rIns="27433" bIns="27433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05"/>
              </a:lnSpc>
            </a:pPr>
            <a:r>
              <a:rPr lang="en-US" sz="1420" i="1" dirty="0">
                <a:solidFill>
                  <a:srgbClr val="2F5597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BCA Batch 079</a:t>
            </a:r>
            <a:endParaRPr lang="en-US" sz="1420" i="1" dirty="0">
              <a:solidFill>
                <a:srgbClr val="2F5597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02804" y="457319"/>
            <a:ext cx="845970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ea typeface="+mn-lt"/>
                <a:cs typeface="+mn-lt"/>
              </a:rPr>
              <a:t>Our Research</a:t>
            </a:r>
            <a:endParaRPr lang="en-US" sz="3200" b="1" dirty="0">
              <a:ea typeface="+mn-lt"/>
              <a:cs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875" y="10567"/>
            <a:ext cx="1031527" cy="1031527"/>
          </a:xfrm>
          <a:prstGeom prst="rect">
            <a:avLst/>
          </a:prstGeom>
        </p:spPr>
      </p:pic>
      <p:pic>
        <p:nvPicPr>
          <p:cNvPr id="7" name="WhatsApp Video 2025-06-10 at 01.40.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125" y="1131420"/>
            <a:ext cx="2583714" cy="45951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1421" y="5909033"/>
            <a:ext cx="3011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Our team talking with local villagers about problem</a:t>
            </a:r>
            <a:endParaRPr lang="en-US" b="1" dirty="0"/>
          </a:p>
        </p:txBody>
      </p:sp>
      <p:pic>
        <p:nvPicPr>
          <p:cNvPr id="9" name="WhatsApp Video 2025-06-10 at 01.40.35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86654" y="1131420"/>
            <a:ext cx="4656290" cy="26246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62542" y="3827243"/>
            <a:ext cx="478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traditional (Electric Fencing) approach</a:t>
            </a:r>
            <a:endParaRPr lang="en-US" b="1" dirty="0"/>
          </a:p>
        </p:txBody>
      </p:sp>
      <p:pic>
        <p:nvPicPr>
          <p:cNvPr id="11" name="WhatsApp Video 2025-06-10 at 01.40.33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>
                  <p14:trim st="5227.000000" end="51763.53515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80759" y="1131420"/>
            <a:ext cx="2583714" cy="45951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85148" y="5814163"/>
            <a:ext cx="3011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House of recently wild elephant attacks.</a:t>
            </a:r>
            <a:endParaRPr lang="en-US" b="1" dirty="0"/>
          </a:p>
        </p:txBody>
      </p:sp>
      <p:pic>
        <p:nvPicPr>
          <p:cNvPr id="13" name="WhatsApp Video 2025-06-10 at 01.40.3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11">
                  <p14:trim st="2110.000000"/>
                </p14:media>
              </p:ext>
            </p:extLst>
          </p:nvPr>
        </p:nvPicPr>
        <p:blipFill rotWithShape="1">
          <a:blip r:embed="rId12"/>
          <a:srcRect t="22056" b="35785"/>
          <a:stretch>
            <a:fillRect/>
          </a:stretch>
        </p:blipFill>
        <p:spPr>
          <a:xfrm>
            <a:off x="3286654" y="4280981"/>
            <a:ext cx="4656290" cy="2119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44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86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863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931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2400" mute="1">
                <p:cTn id="3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3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 mute="1">
                <p:cTn id="3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3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8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5-06-10 at 02.17.0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292.5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 rot="16200000">
            <a:off x="2668411" y="-2668410"/>
            <a:ext cx="6855179" cy="1219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9990667" cy="5619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6147" y="5978581"/>
            <a:ext cx="8459706" cy="5875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spc="-150" dirty="0">
                <a:latin typeface="Argon"/>
                <a:cs typeface="Argon"/>
              </a:rPr>
              <a:t>Elephant Prone Area of </a:t>
            </a:r>
            <a:r>
              <a:rPr lang="en-US" sz="3600" b="1" spc="-150" dirty="0">
                <a:latin typeface="Argon"/>
                <a:cs typeface="Argon"/>
              </a:rPr>
              <a:t>झापा</a:t>
            </a:r>
            <a:r>
              <a:rPr lang="en-US" sz="3600" b="1" spc="-150" dirty="0">
                <a:latin typeface="Argon"/>
                <a:cs typeface="Argon"/>
              </a:rPr>
              <a:t>/</a:t>
            </a:r>
            <a:r>
              <a:rPr lang="en-US" sz="3600" b="1" spc="-150" dirty="0" err="1">
                <a:latin typeface="Argon"/>
                <a:cs typeface="Argon"/>
              </a:rPr>
              <a:t>Jhapa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64" y="3259668"/>
            <a:ext cx="2244238" cy="20912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3933" y="6642556"/>
            <a:ext cx="117246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https://kathmandupost.com/province-no-1/2023/12/03/elephant-menace-continues-unabated-in-eastern-tarai-districts#:~:text=Wards%206%2C%207%20and%208%20of%20Miklajung%20Rural,Miklajung-8%20are%20the%20hardest%20hit%20by%20the%20elephants</a:t>
            </a:r>
            <a:endParaRPr lang="en-US" sz="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66147" y="5983068"/>
            <a:ext cx="84597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spc="-150" dirty="0">
                <a:latin typeface="Argon"/>
                <a:cs typeface="Argon"/>
              </a:rPr>
              <a:t>Elephant Prone Area of </a:t>
            </a:r>
            <a:r>
              <a:rPr lang="en-US" sz="3600" b="1" spc="-150" dirty="0">
                <a:latin typeface="Argon"/>
                <a:cs typeface="Argon"/>
              </a:rPr>
              <a:t>झापा</a:t>
            </a:r>
            <a:r>
              <a:rPr lang="en-US" sz="3600" b="1" spc="-150" dirty="0">
                <a:latin typeface="Argon"/>
                <a:cs typeface="Argon"/>
              </a:rPr>
              <a:t>/</a:t>
            </a:r>
            <a:r>
              <a:rPr lang="en-US" sz="3600" b="1" spc="-150" dirty="0" err="1">
                <a:latin typeface="Argon"/>
                <a:cs typeface="Argon"/>
              </a:rPr>
              <a:t>Jhapa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49" y="347134"/>
            <a:ext cx="5498702" cy="51238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3933" y="6642556"/>
            <a:ext cx="117246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https://kathmandupost.com/province-no-1/2023/12/03/elephant-menace-continues-unabated-in-eastern-tarai-districts#:~:text=Wards%206%2C%207%20and%208%20of%20Miklajung%20Rural,Miklajung-8%20are%20the%20hardest%20hit%20by%20the%20elephants</a:t>
            </a:r>
            <a:endParaRPr lang="en-US" sz="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60612" y="938190"/>
            <a:ext cx="10291483" cy="775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-150" dirty="0">
                <a:latin typeface="Argon"/>
                <a:ea typeface="+mj-ea"/>
                <a:cs typeface="Argon"/>
              </a:rPr>
              <a:t>Can our system be realized? </a:t>
            </a:r>
            <a:endParaRPr lang="en-US" sz="3600" b="1" kern="1200">
              <a:latin typeface="Argon"/>
              <a:ea typeface="+mj-ea"/>
              <a:cs typeface="Argon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kern="1200" dirty="0">
              <a:latin typeface="Argon"/>
              <a:ea typeface="+mj-ea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kern="1200" dirty="0">
              <a:latin typeface="Argon"/>
              <a:ea typeface="+mj-ea"/>
              <a:cs typeface="Calibri Light"/>
            </a:endParaRPr>
          </a:p>
        </p:txBody>
      </p:sp>
      <p:pic>
        <p:nvPicPr>
          <p:cNvPr id="12" name="Picture 11" descr="A white box with a window and a speaker on top&#10;&#10;Description automatically generated"/>
          <p:cNvPicPr>
            <a:picLocks noChangeAspect="1"/>
          </p:cNvPicPr>
          <p:nvPr/>
        </p:nvPicPr>
        <p:blipFill rotWithShape="1">
          <a:blip r:embed="rId1"/>
          <a:srcRect t="13701" r="-2" b="12065"/>
          <a:stretch>
            <a:fillRect/>
          </a:stretch>
        </p:blipFill>
        <p:spPr>
          <a:xfrm>
            <a:off x="104354" y="1958007"/>
            <a:ext cx="2416787" cy="3731891"/>
          </a:xfrm>
          <a:prstGeom prst="rect">
            <a:avLst/>
          </a:prstGeom>
        </p:spPr>
      </p:pic>
      <p:pic>
        <p:nvPicPr>
          <p:cNvPr id="13" name="Picture 12" descr="A group of people sitting at a table with computers&#10;&#10;Description automatically generated"/>
          <p:cNvPicPr>
            <a:picLocks noChangeAspect="1"/>
          </p:cNvPicPr>
          <p:nvPr/>
        </p:nvPicPr>
        <p:blipFill rotWithShape="1">
          <a:blip r:embed="rId2"/>
          <a:srcRect t="1533" r="3" b="26217"/>
          <a:stretch>
            <a:fillRect/>
          </a:stretch>
        </p:blipFill>
        <p:spPr>
          <a:xfrm>
            <a:off x="6752012" y="1958007"/>
            <a:ext cx="2366655" cy="3731891"/>
          </a:xfrm>
          <a:prstGeom prst="rect">
            <a:avLst/>
          </a:prstGeom>
        </p:spPr>
      </p:pic>
      <p:pic>
        <p:nvPicPr>
          <p:cNvPr id="11" name="Picture 10" descr="A pile of bricks and a gas cylinder in front of a kitchen&#10;&#10;Description automatically generated"/>
          <p:cNvPicPr>
            <a:picLocks noChangeAspect="1"/>
          </p:cNvPicPr>
          <p:nvPr/>
        </p:nvPicPr>
        <p:blipFill rotWithShape="1">
          <a:blip r:embed="rId3"/>
          <a:srcRect t="29027" b="10207"/>
          <a:stretch>
            <a:fillRect/>
          </a:stretch>
        </p:blipFill>
        <p:spPr>
          <a:xfrm>
            <a:off x="9248668" y="1958007"/>
            <a:ext cx="2827809" cy="3728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5" r="20045"/>
          <a:stretch>
            <a:fillRect/>
          </a:stretch>
        </p:blipFill>
        <p:spPr>
          <a:xfrm>
            <a:off x="2651142" y="1958007"/>
            <a:ext cx="3970870" cy="3728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766267" y="4549953"/>
            <a:ext cx="5041626" cy="732283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endParaRPr lang="en-US" dirty="0"/>
          </a:p>
        </p:txBody>
      </p:sp>
      <p:pic>
        <p:nvPicPr>
          <p:cNvPr id="5" name="Picture 4" descr="A black screen with a white l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1741" y="6020256"/>
            <a:ext cx="6615030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dirty="0">
                <a:ea typeface="+mn-lt"/>
                <a:cs typeface="+mn-lt"/>
              </a:rPr>
              <a:t>https://kathmandupost.com/province-no-1/2023/12/20/man-dies-in-elephant-attack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92161" y="4606676"/>
            <a:ext cx="479258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latin typeface="Givonic"/>
                <a:ea typeface="Inter" panose="02000503000000020004" pitchFamily="2" charset="0"/>
                <a:cs typeface="Argon"/>
              </a:rPr>
              <a:t>In last 20 years, At least 274 people have been killed in elephant attacks in Nepal.</a:t>
            </a:r>
            <a:endParaRPr lang="en-US" sz="1600" dirty="0">
              <a:latin typeface="Givonic"/>
              <a:ea typeface="Inter" panose="02000503000000020004" pitchFamily="2" charset="0"/>
              <a:cs typeface="Argon"/>
            </a:endParaRPr>
          </a:p>
        </p:txBody>
      </p:sp>
      <p:pic>
        <p:nvPicPr>
          <p:cNvPr id="3" name="Picture 2" descr="A screenshot of a news paper&#10;&#10;Description automatically generated"/>
          <p:cNvPicPr>
            <a:picLocks noChangeAspect="1"/>
          </p:cNvPicPr>
          <p:nvPr/>
        </p:nvPicPr>
        <p:blipFill rotWithShape="1">
          <a:blip r:embed="rId2"/>
          <a:srcRect t="40769" r="31527" b="192"/>
          <a:stretch>
            <a:fillRect/>
          </a:stretch>
        </p:blipFill>
        <p:spPr>
          <a:xfrm>
            <a:off x="1902306" y="350116"/>
            <a:ext cx="9032593" cy="3648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5893273" y="4549953"/>
            <a:ext cx="5041626" cy="732283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19167" y="4606676"/>
            <a:ext cx="479258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latin typeface="Givonic"/>
                <a:ea typeface="Inter" panose="02000503000000020004" pitchFamily="2" charset="0"/>
                <a:cs typeface="Argon"/>
              </a:rPr>
              <a:t>Among them, 41 people were killed in </a:t>
            </a:r>
            <a:r>
              <a:rPr lang="en-US" sz="1600" dirty="0" err="1">
                <a:latin typeface="Givonic"/>
                <a:ea typeface="Inter" panose="02000503000000020004" pitchFamily="2" charset="0"/>
                <a:cs typeface="Argon"/>
              </a:rPr>
              <a:t>Jhapa</a:t>
            </a:r>
            <a:r>
              <a:rPr lang="en-US" sz="1600" dirty="0">
                <a:latin typeface="Givonic"/>
                <a:ea typeface="Inter" panose="02000503000000020004" pitchFamily="2" charset="0"/>
                <a:cs typeface="Argon"/>
              </a:rPr>
              <a:t> due to the elephant attack.</a:t>
            </a:r>
            <a:endParaRPr lang="en-US" sz="1600" dirty="0">
              <a:latin typeface="Givonic"/>
              <a:ea typeface="Inter" panose="02000503000000020004" pitchFamily="2" charset="0"/>
              <a:cs typeface="Argo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3273" y="6020256"/>
            <a:ext cx="6615030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dirty="0">
                <a:ea typeface="+mn-lt"/>
                <a:cs typeface="+mn-lt"/>
              </a:rPr>
              <a:t>Source: Research done by Assistant Conservation Officer at January 2022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0053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logo with purple and blue colors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0713" y="195263"/>
            <a:ext cx="8410575" cy="6467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89069" y="599082"/>
            <a:ext cx="3312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-300" dirty="0">
                <a:latin typeface="Argon" panose="020B0204030202020204" pitchFamily="34" charset="0"/>
                <a:ea typeface="Inter" panose="02000503000000020004" pitchFamily="2" charset="0"/>
                <a:cs typeface="Argon" panose="020B0204030202020204" pitchFamily="34" charset="0"/>
              </a:rPr>
              <a:t>Hello! 👋</a:t>
            </a:r>
            <a:endParaRPr lang="en-US" sz="6000" b="1" spc="-300" dirty="0">
              <a:latin typeface="Argon" panose="020B0204030202020204" pitchFamily="34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9070" y="1614745"/>
            <a:ext cx="624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ivonic" pitchFamily="2" charset="0"/>
                <a:ea typeface="Inter" panose="02000503000000020004" pitchFamily="2" charset="0"/>
                <a:cs typeface="Argon" panose="020B0204030202020204" pitchFamily="34" charset="0"/>
              </a:rPr>
              <a:t>We are Mechi Mavericks ⭐</a:t>
            </a:r>
            <a:endParaRPr lang="en-US" sz="3200" dirty="0">
              <a:latin typeface="Givonic" pitchFamily="2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85" y="4965122"/>
            <a:ext cx="2987080" cy="860244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5590865" y="7515307"/>
            <a:ext cx="1010270" cy="801379"/>
            <a:chOff x="2632590" y="681708"/>
            <a:chExt cx="6926821" cy="54945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2590" y="681708"/>
              <a:ext cx="6926821" cy="5494584"/>
            </a:xfrm>
            <a:prstGeom prst="rect">
              <a:avLst/>
            </a:prstGeom>
            <a:effectLst>
              <a:outerShdw blurRad="571500" dir="5820000" sx="103000" sy="103000" algn="tl" rotWithShape="0">
                <a:prstClr val="black">
                  <a:alpha val="25000"/>
                </a:prstClr>
              </a:outerShdw>
              <a:softEdge rad="0"/>
            </a:effectLst>
          </p:spPr>
        </p:pic>
        <p:pic>
          <p:nvPicPr>
            <p:cNvPr id="38" name="Graphic 3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9717" y="1392095"/>
              <a:ext cx="4892566" cy="4073811"/>
            </a:xfrm>
            <a:prstGeom prst="rect">
              <a:avLst/>
            </a:prstGeom>
          </p:spPr>
        </p:pic>
      </p:grpSp>
      <p:pic>
        <p:nvPicPr>
          <p:cNvPr id="39" name="Picture 38" descr="A black screen with a white line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28800" y="4247869"/>
            <a:ext cx="2501436" cy="310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Full Stack Developer</a:t>
            </a:r>
            <a:endParaRPr lang="en-US" sz="20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28799" y="5351110"/>
            <a:ext cx="2418735" cy="430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Full Stack Developer</a:t>
            </a:r>
            <a:endParaRPr lang="en-US" sz="20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44374" y="4248720"/>
            <a:ext cx="2414258" cy="441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Calibri"/>
              </a:rPr>
              <a:t>Web/ ML Engineer</a:t>
            </a:r>
            <a:endParaRPr lang="en-US" sz="20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08724" y="5452958"/>
            <a:ext cx="2733366" cy="474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AI Engineer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A black background with blue text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484" y="4966126"/>
            <a:ext cx="2920226" cy="9494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044374" y="3671955"/>
            <a:ext cx="2550477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04329B"/>
                </a:solidFill>
                <a:latin typeface="Arimo Bold"/>
                <a:ea typeface="Arimo Bold"/>
                <a:cs typeface="Arimo Bold"/>
                <a:sym typeface="Arimo Bold"/>
              </a:rPr>
              <a:t>Sanket</a:t>
            </a:r>
            <a:r>
              <a:rPr lang="en-US" sz="2800" b="1" dirty="0">
                <a:solidFill>
                  <a:srgbClr val="04329B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dirty="0" err="1">
                <a:solidFill>
                  <a:srgbClr val="04329B"/>
                </a:solidFill>
                <a:latin typeface="Arimo Bold"/>
                <a:ea typeface="Arimo Bold"/>
                <a:cs typeface="Arimo Bold"/>
                <a:sym typeface="Arimo Bold"/>
              </a:rPr>
              <a:t>Siwakoti</a:t>
            </a:r>
            <a:endParaRPr lang="en-US" sz="2800" b="1" dirty="0">
              <a:solidFill>
                <a:srgbClr val="04329B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29" name="Freeform 25"/>
          <p:cNvSpPr/>
          <p:nvPr/>
        </p:nvSpPr>
        <p:spPr>
          <a:xfrm>
            <a:off x="736230" y="2437878"/>
            <a:ext cx="2009008" cy="356884"/>
          </a:xfrm>
          <a:custGeom>
            <a:avLst/>
            <a:gdLst/>
            <a:ahLst/>
            <a:cxnLst/>
            <a:rect l="l" t="t" r="r" b="b"/>
            <a:pathLst>
              <a:path w="5113651" h="908401">
                <a:moveTo>
                  <a:pt x="12916" y="0"/>
                </a:moveTo>
                <a:lnTo>
                  <a:pt x="5100736" y="0"/>
                </a:lnTo>
                <a:cubicBezTo>
                  <a:pt x="5107839" y="0"/>
                  <a:pt x="5113651" y="8022"/>
                  <a:pt x="5113651" y="17826"/>
                </a:cubicBezTo>
                <a:lnTo>
                  <a:pt x="5113651" y="890577"/>
                </a:lnTo>
                <a:cubicBezTo>
                  <a:pt x="5113651" y="900381"/>
                  <a:pt x="5107839" y="908401"/>
                  <a:pt x="5100736" y="908401"/>
                </a:cubicBezTo>
                <a:lnTo>
                  <a:pt x="12916" y="908401"/>
                </a:lnTo>
                <a:cubicBezTo>
                  <a:pt x="5812" y="908401"/>
                  <a:pt x="0" y="900381"/>
                  <a:pt x="0" y="890577"/>
                </a:cubicBezTo>
                <a:lnTo>
                  <a:pt x="0" y="17826"/>
                </a:lnTo>
                <a:cubicBezTo>
                  <a:pt x="0" y="8022"/>
                  <a:pt x="5812" y="0"/>
                  <a:pt x="12916" y="0"/>
                </a:cubicBezTo>
                <a:moveTo>
                  <a:pt x="12916" y="35652"/>
                </a:moveTo>
                <a:lnTo>
                  <a:pt x="12916" y="17826"/>
                </a:lnTo>
                <a:lnTo>
                  <a:pt x="25831" y="17826"/>
                </a:lnTo>
                <a:lnTo>
                  <a:pt x="25831" y="890577"/>
                </a:lnTo>
                <a:lnTo>
                  <a:pt x="12916" y="890577"/>
                </a:lnTo>
                <a:lnTo>
                  <a:pt x="12916" y="872751"/>
                </a:lnTo>
                <a:lnTo>
                  <a:pt x="5100736" y="872751"/>
                </a:lnTo>
                <a:lnTo>
                  <a:pt x="5100736" y="890577"/>
                </a:lnTo>
                <a:lnTo>
                  <a:pt x="5087820" y="890577"/>
                </a:lnTo>
                <a:lnTo>
                  <a:pt x="5087820" y="17826"/>
                </a:lnTo>
                <a:lnTo>
                  <a:pt x="5100736" y="17826"/>
                </a:lnTo>
                <a:lnTo>
                  <a:pt x="5100736" y="35652"/>
                </a:lnTo>
                <a:lnTo>
                  <a:pt x="12916" y="35652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TextBox 28"/>
          <p:cNvSpPr txBox="1"/>
          <p:nvPr/>
        </p:nvSpPr>
        <p:spPr>
          <a:xfrm>
            <a:off x="1894463" y="3671955"/>
            <a:ext cx="3467111" cy="614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4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4329B"/>
                </a:solidFill>
                <a:latin typeface="Arimo Bold"/>
                <a:ea typeface="Arimo Bold"/>
                <a:cs typeface="Arimo Bold"/>
                <a:sym typeface="Arimo Bold"/>
              </a:rPr>
              <a:t>Santosh Bhandari</a:t>
            </a:r>
            <a:endParaRPr lang="en-US" sz="2800" b="1" dirty="0">
              <a:solidFill>
                <a:srgbClr val="04329B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190" y="3811967"/>
            <a:ext cx="871804" cy="8718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2552" y="3811967"/>
            <a:ext cx="914479" cy="8718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2691</Words>
  <Application>WPS Presentation</Application>
  <PresentationFormat>Widescreen</PresentationFormat>
  <Paragraphs>122</Paragraphs>
  <Slides>19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3" baseType="lpstr">
      <vt:lpstr>Arial</vt:lpstr>
      <vt:lpstr>SimSun</vt:lpstr>
      <vt:lpstr>Wingdings</vt:lpstr>
      <vt:lpstr>DejaVu Sans</vt:lpstr>
      <vt:lpstr>Argon</vt:lpstr>
      <vt:lpstr>C059</vt:lpstr>
      <vt:lpstr>Calibri Light</vt:lpstr>
      <vt:lpstr>Microsoft YaHei</vt:lpstr>
      <vt:lpstr>Droid Sans Fallback</vt:lpstr>
      <vt:lpstr>Arial Unicode MS</vt:lpstr>
      <vt:lpstr>Calibri</vt:lpstr>
      <vt:lpstr>FreeMono</vt:lpstr>
      <vt:lpstr>Givonic</vt:lpstr>
      <vt:lpstr>Inter</vt:lpstr>
      <vt:lpstr>Argon</vt:lpstr>
      <vt:lpstr>FreeSans</vt:lpstr>
      <vt:lpstr>Givonic</vt:lpstr>
      <vt:lpstr>Calibri</vt:lpstr>
      <vt:lpstr>Arimo Bold</vt:lpstr>
      <vt:lpstr>Roboto Condensed</vt:lpstr>
      <vt:lpstr>Calibri (MS) Italics</vt:lpstr>
      <vt:lpstr>DejaVu Math TeX Gyre</vt:lpstr>
      <vt:lpstr>Noto Serif CJK HK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SWOT Analysis .</vt:lpstr>
      <vt:lpstr>Sustainable Development Goals that our project meets </vt:lpstr>
      <vt:lpstr>Market Size</vt:lpstr>
      <vt:lpstr>PowerPoint 演示文稿</vt:lpstr>
      <vt:lpstr>PowerPoint 演示文稿</vt:lpstr>
      <vt:lpstr>Scalability and future plan.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Naveen Dahal</dc:creator>
  <cp:lastModifiedBy>wabisabi</cp:lastModifiedBy>
  <cp:revision>658</cp:revision>
  <dcterms:created xsi:type="dcterms:W3CDTF">2025-06-09T22:01:15Z</dcterms:created>
  <dcterms:modified xsi:type="dcterms:W3CDTF">2025-06-09T22:01:15Z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